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Limelight"/>
      <p:regular r:id="rId19"/>
    </p:embeddedFont>
    <p:embeddedFont>
      <p:font typeface="Montserrat Light"/>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Light-regular.fntdata"/><Relationship Id="rId11" Type="http://schemas.openxmlformats.org/officeDocument/2006/relationships/slide" Target="slides/slide5.xml"/><Relationship Id="rId22" Type="http://schemas.openxmlformats.org/officeDocument/2006/relationships/font" Target="fonts/MontserratLight-italic.fntdata"/><Relationship Id="rId10" Type="http://schemas.openxmlformats.org/officeDocument/2006/relationships/slide" Target="slides/slide4.xml"/><Relationship Id="rId21" Type="http://schemas.openxmlformats.org/officeDocument/2006/relationships/font" Target="fonts/MontserratLight-bold.fntdata"/><Relationship Id="rId13" Type="http://schemas.openxmlformats.org/officeDocument/2006/relationships/slide" Target="slides/slide7.xml"/><Relationship Id="rId12" Type="http://schemas.openxmlformats.org/officeDocument/2006/relationships/slide" Target="slides/slide6.xml"/><Relationship Id="rId23" Type="http://schemas.openxmlformats.org/officeDocument/2006/relationships/font" Target="fonts/Montserrat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2.xml"/><Relationship Id="rId19" Type="http://schemas.openxmlformats.org/officeDocument/2006/relationships/font" Target="fonts/Limelight-regular.fntdata"/><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13073d4b08_2_10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13073d4b08_2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a3c26f0f5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24a3c26f0f5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4a3c26f0f5_0_1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4a3c26f0f5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13073d4b08_2_7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13073d4b08_2_7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3073d4b08_2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13073d4b08_2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3073d4b08_2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13073d4b08_2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a3c26f0f5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4a3c26f0f5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a3c26f0f5_0_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4a3c26f0f5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a3c26f0f5_0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4a3c26f0f5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a3c26f0f5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4a3c26f0f5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a3c26f0f5_0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4a3c26f0f5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a3c26f0f5_0_1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4a3c26f0f5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pptmon.com/" TargetMode="External"/><Relationship Id="rId4" Type="http://schemas.openxmlformats.org/officeDocument/2006/relationships/image" Target="../media/image6.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pptmon.com/" TargetMode="External"/><Relationship Id="rId4" Type="http://schemas.openxmlformats.org/officeDocument/2006/relationships/image" Target="../media/image6.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hyperlink" Target="http://pptmon.com/" TargetMode="External"/><Relationship Id="rId4" Type="http://schemas.openxmlformats.org/officeDocument/2006/relationships/image" Target="../media/image6.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pptmon.com/" TargetMode="External"/><Relationship Id="rId4" Type="http://schemas.openxmlformats.org/officeDocument/2006/relationships/image" Target="../media/image6.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pptmon.com/" TargetMode="External"/><Relationship Id="rId4" Type="http://schemas.openxmlformats.org/officeDocument/2006/relationships/image" Target="../media/image6.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pptmon.com/" TargetMode="External"/><Relationship Id="rId4" Type="http://schemas.openxmlformats.org/officeDocument/2006/relationships/image" Target="../media/image6.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pptmon.com/" TargetMode="External"/><Relationship Id="rId4" Type="http://schemas.openxmlformats.org/officeDocument/2006/relationships/image" Target="../media/image6.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pptmon.com/" TargetMode="External"/><Relationship Id="rId4" Type="http://schemas.openxmlformats.org/officeDocument/2006/relationships/image" Target="../media/image6.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hyperlink" Target="http://pptmon.com/" TargetMode="External"/><Relationship Id="rId4" Type="http://schemas.openxmlformats.org/officeDocument/2006/relationships/image" Target="../media/image6.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6.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51" name="Shape 51"/>
        <p:cNvGrpSpPr/>
        <p:nvPr/>
      </p:nvGrpSpPr>
      <p:grpSpPr>
        <a:xfrm>
          <a:off x="0" y="0"/>
          <a:ext cx="0" cy="0"/>
          <a:chOff x="0" y="0"/>
          <a:chExt cx="0" cy="0"/>
        </a:xfrm>
      </p:grpSpPr>
      <p:pic>
        <p:nvPicPr>
          <p:cNvPr id="52" name="Google Shape;52;p14">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53" name="Google Shape;53;p14">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4" name="Google Shape;54;p14"/>
          <p:cNvPicPr preferRelativeResize="0"/>
          <p:nvPr/>
        </p:nvPicPr>
        <p:blipFill rotWithShape="1">
          <a:blip r:embed="rId6">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55" name="Shape 55"/>
        <p:cNvGrpSpPr/>
        <p:nvPr/>
      </p:nvGrpSpPr>
      <p:grpSpPr>
        <a:xfrm>
          <a:off x="0" y="0"/>
          <a:ext cx="0" cy="0"/>
          <a:chOff x="0" y="0"/>
          <a:chExt cx="0" cy="0"/>
        </a:xfrm>
      </p:grpSpPr>
      <p:pic>
        <p:nvPicPr>
          <p:cNvPr id="56" name="Google Shape;56;p15">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57" name="Google Shape;57;p15">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8" name="Google Shape;58;p15"/>
          <p:cNvPicPr preferRelativeResize="0"/>
          <p:nvPr/>
        </p:nvPicPr>
        <p:blipFill rotWithShape="1">
          <a:blip r:embed="rId6">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59" name="Shape 59"/>
        <p:cNvGrpSpPr/>
        <p:nvPr/>
      </p:nvGrpSpPr>
      <p:grpSpPr>
        <a:xfrm>
          <a:off x="0" y="0"/>
          <a:ext cx="0" cy="0"/>
          <a:chOff x="0" y="0"/>
          <a:chExt cx="0" cy="0"/>
        </a:xfrm>
      </p:grpSpPr>
      <p:pic>
        <p:nvPicPr>
          <p:cNvPr id="60" name="Google Shape;60;p16">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61" name="Google Shape;61;p16">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62" name="Google Shape;62;p16"/>
          <p:cNvPicPr preferRelativeResize="0"/>
          <p:nvPr/>
        </p:nvPicPr>
        <p:blipFill rotWithShape="1">
          <a:blip r:embed="rId6">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title">
  <p:cSld name="1_PPTMON title">
    <p:spTree>
      <p:nvGrpSpPr>
        <p:cNvPr id="63" name="Shape 63"/>
        <p:cNvGrpSpPr/>
        <p:nvPr/>
      </p:nvGrpSpPr>
      <p:grpSpPr>
        <a:xfrm>
          <a:off x="0" y="0"/>
          <a:ext cx="0" cy="0"/>
          <a:chOff x="0" y="0"/>
          <a:chExt cx="0" cy="0"/>
        </a:xfrm>
      </p:grpSpPr>
      <p:pic>
        <p:nvPicPr>
          <p:cNvPr id="64" name="Google Shape;64;p17">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65" name="Google Shape;65;p17">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66" name="Google Shape;66;p17"/>
          <p:cNvPicPr preferRelativeResize="0"/>
          <p:nvPr/>
        </p:nvPicPr>
        <p:blipFill rotWithShape="1">
          <a:blip r:embed="rId6">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67" name="Shape 67"/>
        <p:cNvGrpSpPr/>
        <p:nvPr/>
      </p:nvGrpSpPr>
      <p:grpSpPr>
        <a:xfrm>
          <a:off x="0" y="0"/>
          <a:ext cx="0" cy="0"/>
          <a:chOff x="0" y="0"/>
          <a:chExt cx="0" cy="0"/>
        </a:xfrm>
      </p:grpSpPr>
      <p:pic>
        <p:nvPicPr>
          <p:cNvPr id="68" name="Google Shape;68;p18">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69" name="Google Shape;69;p18">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70" name="Google Shape;70;p18"/>
          <p:cNvPicPr preferRelativeResize="0"/>
          <p:nvPr/>
        </p:nvPicPr>
        <p:blipFill rotWithShape="1">
          <a:blip r:embed="rId6">
            <a:alphaModFix/>
          </a:blip>
          <a:srcRect b="0" l="0" r="0" t="0"/>
          <a:stretch/>
        </p:blipFill>
        <p:spPr>
          <a:xfrm flipH="1">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PPTMON slide">
  <p:cSld name="12_PPTMON slide">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73" name="Google Shape;73;p19">
            <a:hlinkClick r:id="rId3"/>
          </p:cNvPr>
          <p:cNvPicPr preferRelativeResize="0"/>
          <p:nvPr/>
        </p:nvPicPr>
        <p:blipFill rotWithShape="1">
          <a:blip r:embed="rId4">
            <a:alphaModFix/>
          </a:blip>
          <a:srcRect b="0" l="29908" r="0" t="0"/>
          <a:stretch/>
        </p:blipFill>
        <p:spPr>
          <a:xfrm>
            <a:off x="4328394" y="5173601"/>
            <a:ext cx="1679401" cy="184666"/>
          </a:xfrm>
          <a:prstGeom prst="rect">
            <a:avLst/>
          </a:prstGeom>
          <a:noFill/>
          <a:ln>
            <a:noFill/>
          </a:ln>
        </p:spPr>
      </p:pic>
      <p:sp>
        <p:nvSpPr>
          <p:cNvPr id="74" name="Google Shape;74;p19">
            <a:hlinkClick r:id="rId5"/>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75" name="Google Shape;75;p19"/>
          <p:cNvSpPr/>
          <p:nvPr>
            <p:ph idx="2" type="pic"/>
          </p:nvPr>
        </p:nvSpPr>
        <p:spPr>
          <a:xfrm>
            <a:off x="1092192" y="1092109"/>
            <a:ext cx="3000300" cy="3000300"/>
          </a:xfrm>
          <a:prstGeom prst="roundRect">
            <a:avLst>
              <a:gd fmla="val 2700"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76" name="Shape 76"/>
        <p:cNvGrpSpPr/>
        <p:nvPr/>
      </p:nvGrpSpPr>
      <p:grpSpPr>
        <a:xfrm>
          <a:off x="0" y="0"/>
          <a:ext cx="0" cy="0"/>
          <a:chOff x="0" y="0"/>
          <a:chExt cx="0" cy="0"/>
        </a:xfrm>
      </p:grpSpPr>
      <p:pic>
        <p:nvPicPr>
          <p:cNvPr id="77" name="Google Shape;77;p2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78" name="Google Shape;78;p20">
            <a:hlinkClick r:id="rId3"/>
          </p:cNvPr>
          <p:cNvPicPr preferRelativeResize="0"/>
          <p:nvPr/>
        </p:nvPicPr>
        <p:blipFill rotWithShape="1">
          <a:blip r:embed="rId4">
            <a:alphaModFix/>
          </a:blip>
          <a:srcRect b="0" l="29908" r="0" t="0"/>
          <a:stretch/>
        </p:blipFill>
        <p:spPr>
          <a:xfrm>
            <a:off x="4328394" y="5173601"/>
            <a:ext cx="1679401" cy="184666"/>
          </a:xfrm>
          <a:prstGeom prst="rect">
            <a:avLst/>
          </a:prstGeom>
          <a:noFill/>
          <a:ln>
            <a:noFill/>
          </a:ln>
        </p:spPr>
      </p:pic>
      <p:sp>
        <p:nvSpPr>
          <p:cNvPr id="79" name="Google Shape;79;p20">
            <a:hlinkClick r:id="rId5"/>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80" name="Google Shape;80;p20"/>
          <p:cNvSpPr/>
          <p:nvPr>
            <p:ph idx="2" type="pic"/>
          </p:nvPr>
        </p:nvSpPr>
        <p:spPr>
          <a:xfrm>
            <a:off x="5505451" y="655151"/>
            <a:ext cx="2933700" cy="3833100"/>
          </a:xfrm>
          <a:prstGeom prst="roundRect">
            <a:avLst>
              <a:gd fmla="val 3247"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81" name="Shape 81"/>
        <p:cNvGrpSpPr/>
        <p:nvPr/>
      </p:nvGrpSpPr>
      <p:grpSpPr>
        <a:xfrm>
          <a:off x="0" y="0"/>
          <a:ext cx="0" cy="0"/>
          <a:chOff x="0" y="0"/>
          <a:chExt cx="0" cy="0"/>
        </a:xfrm>
      </p:grpSpPr>
      <p:pic>
        <p:nvPicPr>
          <p:cNvPr id="82" name="Google Shape;82;p21">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83" name="Google Shape;83;p21">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4" name="Google Shape;84;p21"/>
          <p:cNvPicPr preferRelativeResize="0"/>
          <p:nvPr/>
        </p:nvPicPr>
        <p:blipFill rotWithShape="1">
          <a:blip r:embed="rId6">
            <a:alphaModFix/>
          </a:blip>
          <a:srcRect b="0" l="0" r="0" t="0"/>
          <a:stretch/>
        </p:blipFill>
        <p:spPr>
          <a:xfrm flipH="1">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85" name="Shape 85"/>
        <p:cNvGrpSpPr/>
        <p:nvPr/>
      </p:nvGrpSpPr>
      <p:grpSpPr>
        <a:xfrm>
          <a:off x="0" y="0"/>
          <a:ext cx="0" cy="0"/>
          <a:chOff x="0" y="0"/>
          <a:chExt cx="0" cy="0"/>
        </a:xfrm>
      </p:grpSpPr>
      <p:pic>
        <p:nvPicPr>
          <p:cNvPr id="86" name="Google Shape;86;p22">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87" name="Google Shape;87;p22">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8" name="Google Shape;88;p22"/>
          <p:cNvPicPr preferRelativeResize="0"/>
          <p:nvPr/>
        </p:nvPicPr>
        <p:blipFill rotWithShape="1">
          <a:blip r:embed="rId6">
            <a:alphaModFix/>
          </a:blip>
          <a:srcRect b="0" l="0" r="0" t="0"/>
          <a:stretch/>
        </p:blipFill>
        <p:spPr>
          <a:xfrm flipH="1"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89" name="Shape 89"/>
        <p:cNvGrpSpPr/>
        <p:nvPr/>
      </p:nvGrpSpPr>
      <p:grpSpPr>
        <a:xfrm>
          <a:off x="0" y="0"/>
          <a:ext cx="0" cy="0"/>
          <a:chOff x="0" y="0"/>
          <a:chExt cx="0" cy="0"/>
        </a:xfrm>
      </p:grpSpPr>
      <p:pic>
        <p:nvPicPr>
          <p:cNvPr id="90" name="Google Shape;90;p23">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91" name="Google Shape;91;p23">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92" name="Google Shape;92;p23"/>
          <p:cNvPicPr preferRelativeResize="0"/>
          <p:nvPr/>
        </p:nvPicPr>
        <p:blipFill rotWithShape="1">
          <a:blip r:embed="rId6">
            <a:alphaModFix/>
          </a:blip>
          <a:srcRect b="0" l="0" r="0" t="0"/>
          <a:stretch/>
        </p:blipFill>
        <p:spPr>
          <a:xfrm flipH="1"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93" name="Shape 93"/>
        <p:cNvGrpSpPr/>
        <p:nvPr/>
      </p:nvGrpSpPr>
      <p:grpSpPr>
        <a:xfrm>
          <a:off x="0" y="0"/>
          <a:ext cx="0" cy="0"/>
          <a:chOff x="0" y="0"/>
          <a:chExt cx="0" cy="0"/>
        </a:xfrm>
      </p:grpSpPr>
      <p:pic>
        <p:nvPicPr>
          <p:cNvPr id="94" name="Google Shape;94;p24">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95" name="Google Shape;95;p24">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96" name="Google Shape;96;p24"/>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PTMON slide">
  <p:cSld name="13_PPTMON slide">
    <p:spTree>
      <p:nvGrpSpPr>
        <p:cNvPr id="97" name="Shape 97"/>
        <p:cNvGrpSpPr/>
        <p:nvPr/>
      </p:nvGrpSpPr>
      <p:grpSpPr>
        <a:xfrm>
          <a:off x="0" y="0"/>
          <a:ext cx="0" cy="0"/>
          <a:chOff x="0" y="0"/>
          <a:chExt cx="0" cy="0"/>
        </a:xfrm>
      </p:grpSpPr>
      <p:pic>
        <p:nvPicPr>
          <p:cNvPr id="98" name="Google Shape;98;p2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9" name="Google Shape;99;p25">
            <a:hlinkClick r:id="rId3"/>
          </p:cNvPr>
          <p:cNvPicPr preferRelativeResize="0"/>
          <p:nvPr/>
        </p:nvPicPr>
        <p:blipFill rotWithShape="1">
          <a:blip r:embed="rId4">
            <a:alphaModFix/>
          </a:blip>
          <a:srcRect b="0" l="29908" r="0" t="0"/>
          <a:stretch/>
        </p:blipFill>
        <p:spPr>
          <a:xfrm>
            <a:off x="4328394" y="5173601"/>
            <a:ext cx="1679401" cy="184666"/>
          </a:xfrm>
          <a:prstGeom prst="rect">
            <a:avLst/>
          </a:prstGeom>
          <a:noFill/>
          <a:ln>
            <a:noFill/>
          </a:ln>
        </p:spPr>
      </p:pic>
      <p:sp>
        <p:nvSpPr>
          <p:cNvPr id="100" name="Google Shape;100;p25">
            <a:hlinkClick r:id="rId5"/>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01" name="Google Shape;101;p25"/>
          <p:cNvSpPr/>
          <p:nvPr>
            <p:ph idx="2" type="pic"/>
          </p:nvPr>
        </p:nvSpPr>
        <p:spPr>
          <a:xfrm>
            <a:off x="0" y="0"/>
            <a:ext cx="3337800" cy="5143500"/>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102" name="Shape 102"/>
        <p:cNvGrpSpPr/>
        <p:nvPr/>
      </p:nvGrpSpPr>
      <p:grpSpPr>
        <a:xfrm>
          <a:off x="0" y="0"/>
          <a:ext cx="0" cy="0"/>
          <a:chOff x="0" y="0"/>
          <a:chExt cx="0" cy="0"/>
        </a:xfrm>
      </p:grpSpPr>
      <p:pic>
        <p:nvPicPr>
          <p:cNvPr id="103" name="Google Shape;103;p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4" name="Google Shape;104;p26">
            <a:hlinkClick r:id="rId3"/>
          </p:cNvPr>
          <p:cNvPicPr preferRelativeResize="0"/>
          <p:nvPr/>
        </p:nvPicPr>
        <p:blipFill rotWithShape="1">
          <a:blip r:embed="rId4">
            <a:alphaModFix/>
          </a:blip>
          <a:srcRect b="0" l="29908" r="0" t="0"/>
          <a:stretch/>
        </p:blipFill>
        <p:spPr>
          <a:xfrm>
            <a:off x="4328394" y="5173601"/>
            <a:ext cx="1679401" cy="184666"/>
          </a:xfrm>
          <a:prstGeom prst="rect">
            <a:avLst/>
          </a:prstGeom>
          <a:noFill/>
          <a:ln>
            <a:noFill/>
          </a:ln>
        </p:spPr>
      </p:pic>
      <p:sp>
        <p:nvSpPr>
          <p:cNvPr id="105" name="Google Shape;105;p26">
            <a:hlinkClick r:id="rId5"/>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06" name="Google Shape;106;p26"/>
          <p:cNvSpPr/>
          <p:nvPr>
            <p:ph idx="2" type="pic"/>
          </p:nvPr>
        </p:nvSpPr>
        <p:spPr>
          <a:xfrm>
            <a:off x="590506" y="838200"/>
            <a:ext cx="2223300" cy="1565700"/>
          </a:xfrm>
          <a:prstGeom prst="roundRect">
            <a:avLst>
              <a:gd fmla="val 5717" name="adj"/>
            </a:avLst>
          </a:prstGeom>
          <a:solidFill>
            <a:srgbClr val="F2F2F2"/>
          </a:solidFill>
          <a:ln>
            <a:noFill/>
          </a:ln>
        </p:spPr>
      </p:sp>
      <p:sp>
        <p:nvSpPr>
          <p:cNvPr id="107" name="Google Shape;107;p26"/>
          <p:cNvSpPr/>
          <p:nvPr>
            <p:ph idx="3" type="pic"/>
          </p:nvPr>
        </p:nvSpPr>
        <p:spPr>
          <a:xfrm>
            <a:off x="3460288" y="838200"/>
            <a:ext cx="2223300" cy="1565700"/>
          </a:xfrm>
          <a:prstGeom prst="roundRect">
            <a:avLst>
              <a:gd fmla="val 5717" name="adj"/>
            </a:avLst>
          </a:prstGeom>
          <a:solidFill>
            <a:srgbClr val="F2F2F2"/>
          </a:solidFill>
          <a:ln>
            <a:noFill/>
          </a:ln>
        </p:spPr>
      </p:sp>
      <p:sp>
        <p:nvSpPr>
          <p:cNvPr id="108" name="Google Shape;108;p26"/>
          <p:cNvSpPr/>
          <p:nvPr>
            <p:ph idx="4" type="pic"/>
          </p:nvPr>
        </p:nvSpPr>
        <p:spPr>
          <a:xfrm>
            <a:off x="6330068" y="838200"/>
            <a:ext cx="2223300" cy="1565700"/>
          </a:xfrm>
          <a:prstGeom prst="roundRect">
            <a:avLst>
              <a:gd fmla="val 5717"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109" name="Shape 109"/>
        <p:cNvGrpSpPr/>
        <p:nvPr/>
      </p:nvGrpSpPr>
      <p:grpSpPr>
        <a:xfrm>
          <a:off x="0" y="0"/>
          <a:ext cx="0" cy="0"/>
          <a:chOff x="0" y="0"/>
          <a:chExt cx="0" cy="0"/>
        </a:xfrm>
      </p:grpSpPr>
      <p:pic>
        <p:nvPicPr>
          <p:cNvPr id="110" name="Google Shape;110;p27">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111" name="Google Shape;111;p27">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12" name="Google Shape;112;p27"/>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PTMON slide">
  <p:cSld name="14_PPTMON slide">
    <p:spTree>
      <p:nvGrpSpPr>
        <p:cNvPr id="113" name="Shape 113"/>
        <p:cNvGrpSpPr/>
        <p:nvPr/>
      </p:nvGrpSpPr>
      <p:grpSpPr>
        <a:xfrm>
          <a:off x="0" y="0"/>
          <a:ext cx="0" cy="0"/>
          <a:chOff x="0" y="0"/>
          <a:chExt cx="0" cy="0"/>
        </a:xfrm>
      </p:grpSpPr>
      <p:pic>
        <p:nvPicPr>
          <p:cNvPr id="114" name="Google Shape;114;p28"/>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115" name="Google Shape;115;p28">
            <a:hlinkClick r:id="rId3"/>
          </p:cNvPr>
          <p:cNvPicPr preferRelativeResize="0"/>
          <p:nvPr/>
        </p:nvPicPr>
        <p:blipFill rotWithShape="1">
          <a:blip r:embed="rId4">
            <a:alphaModFix/>
          </a:blip>
          <a:srcRect b="0" l="29908" r="0" t="0"/>
          <a:stretch/>
        </p:blipFill>
        <p:spPr>
          <a:xfrm>
            <a:off x="4328394" y="5173601"/>
            <a:ext cx="1679401" cy="184666"/>
          </a:xfrm>
          <a:prstGeom prst="rect">
            <a:avLst/>
          </a:prstGeom>
          <a:noFill/>
          <a:ln>
            <a:noFill/>
          </a:ln>
        </p:spPr>
      </p:pic>
      <p:sp>
        <p:nvSpPr>
          <p:cNvPr id="116" name="Google Shape;116;p28">
            <a:hlinkClick r:id="rId5"/>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17" name="Google Shape;117;p28"/>
          <p:cNvSpPr/>
          <p:nvPr>
            <p:ph idx="2" type="pic"/>
          </p:nvPr>
        </p:nvSpPr>
        <p:spPr>
          <a:xfrm>
            <a:off x="5605756" y="1169414"/>
            <a:ext cx="2803200" cy="2804700"/>
          </a:xfrm>
          <a:prstGeom prst="ellipse">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118" name="Shape 118"/>
        <p:cNvGrpSpPr/>
        <p:nvPr/>
      </p:nvGrpSpPr>
      <p:grpSpPr>
        <a:xfrm>
          <a:off x="0" y="0"/>
          <a:ext cx="0" cy="0"/>
          <a:chOff x="0" y="0"/>
          <a:chExt cx="0" cy="0"/>
        </a:xfrm>
      </p:grpSpPr>
      <p:pic>
        <p:nvPicPr>
          <p:cNvPr id="119" name="Google Shape;119;p2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20" name="Google Shape;120;p29">
            <a:hlinkClick r:id="rId3"/>
          </p:cNvPr>
          <p:cNvPicPr preferRelativeResize="0"/>
          <p:nvPr/>
        </p:nvPicPr>
        <p:blipFill rotWithShape="1">
          <a:blip r:embed="rId4">
            <a:alphaModFix/>
          </a:blip>
          <a:srcRect b="0" l="29908" r="0" t="0"/>
          <a:stretch/>
        </p:blipFill>
        <p:spPr>
          <a:xfrm>
            <a:off x="4328394" y="5173601"/>
            <a:ext cx="1679401" cy="184666"/>
          </a:xfrm>
          <a:prstGeom prst="rect">
            <a:avLst/>
          </a:prstGeom>
          <a:noFill/>
          <a:ln>
            <a:noFill/>
          </a:ln>
        </p:spPr>
      </p:pic>
      <p:sp>
        <p:nvSpPr>
          <p:cNvPr id="121" name="Google Shape;121;p29">
            <a:hlinkClick r:id="rId5"/>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22" name="Google Shape;122;p29"/>
          <p:cNvSpPr/>
          <p:nvPr>
            <p:ph idx="2" type="pic"/>
          </p:nvPr>
        </p:nvSpPr>
        <p:spPr>
          <a:xfrm>
            <a:off x="1252736" y="687517"/>
            <a:ext cx="980400" cy="981000"/>
          </a:xfrm>
          <a:prstGeom prst="ellipse">
            <a:avLst/>
          </a:prstGeom>
          <a:solidFill>
            <a:srgbClr val="F2F2F2"/>
          </a:solidFill>
          <a:ln>
            <a:noFill/>
          </a:ln>
        </p:spPr>
      </p:sp>
      <p:sp>
        <p:nvSpPr>
          <p:cNvPr id="123" name="Google Shape;123;p29"/>
          <p:cNvSpPr/>
          <p:nvPr>
            <p:ph idx="3" type="pic"/>
          </p:nvPr>
        </p:nvSpPr>
        <p:spPr>
          <a:xfrm>
            <a:off x="5114926" y="687517"/>
            <a:ext cx="980400" cy="981000"/>
          </a:xfrm>
          <a:prstGeom prst="ellipse">
            <a:avLst/>
          </a:prstGeom>
          <a:solidFill>
            <a:srgbClr val="F2F2F2"/>
          </a:solidFill>
          <a:ln>
            <a:noFill/>
          </a:ln>
        </p:spPr>
      </p:sp>
      <p:sp>
        <p:nvSpPr>
          <p:cNvPr id="124" name="Google Shape;124;p29"/>
          <p:cNvSpPr/>
          <p:nvPr>
            <p:ph idx="4" type="pic"/>
          </p:nvPr>
        </p:nvSpPr>
        <p:spPr>
          <a:xfrm>
            <a:off x="1252736" y="2748986"/>
            <a:ext cx="980400" cy="981000"/>
          </a:xfrm>
          <a:prstGeom prst="ellipse">
            <a:avLst/>
          </a:prstGeom>
          <a:solidFill>
            <a:srgbClr val="F2F2F2"/>
          </a:solidFill>
          <a:ln>
            <a:noFill/>
          </a:ln>
        </p:spPr>
      </p:sp>
      <p:sp>
        <p:nvSpPr>
          <p:cNvPr id="125" name="Google Shape;125;p29"/>
          <p:cNvSpPr/>
          <p:nvPr>
            <p:ph idx="5" type="pic"/>
          </p:nvPr>
        </p:nvSpPr>
        <p:spPr>
          <a:xfrm>
            <a:off x="5114926" y="2748986"/>
            <a:ext cx="980400" cy="981000"/>
          </a:xfrm>
          <a:prstGeom prst="ellipse">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title">
  <p:cSld name="3_PPTMON title">
    <p:spTree>
      <p:nvGrpSpPr>
        <p:cNvPr id="126" name="Shape 126"/>
        <p:cNvGrpSpPr/>
        <p:nvPr/>
      </p:nvGrpSpPr>
      <p:grpSpPr>
        <a:xfrm>
          <a:off x="0" y="0"/>
          <a:ext cx="0" cy="0"/>
          <a:chOff x="0" y="0"/>
          <a:chExt cx="0" cy="0"/>
        </a:xfrm>
      </p:grpSpPr>
      <p:pic>
        <p:nvPicPr>
          <p:cNvPr id="127" name="Google Shape;127;p30">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128" name="Google Shape;128;p30">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29" name="Google Shape;129;p30"/>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PPTMON slide">
  <p:cSld name="15_PPTMON slide">
    <p:spTree>
      <p:nvGrpSpPr>
        <p:cNvPr id="130" name="Shape 130"/>
        <p:cNvGrpSpPr/>
        <p:nvPr/>
      </p:nvGrpSpPr>
      <p:grpSpPr>
        <a:xfrm>
          <a:off x="0" y="0"/>
          <a:ext cx="0" cy="0"/>
          <a:chOff x="0" y="0"/>
          <a:chExt cx="0" cy="0"/>
        </a:xfrm>
      </p:grpSpPr>
      <p:pic>
        <p:nvPicPr>
          <p:cNvPr id="131" name="Google Shape;131;p31"/>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132" name="Google Shape;132;p31">
            <a:hlinkClick r:id="rId3"/>
          </p:cNvPr>
          <p:cNvPicPr preferRelativeResize="0"/>
          <p:nvPr/>
        </p:nvPicPr>
        <p:blipFill rotWithShape="1">
          <a:blip r:embed="rId4">
            <a:alphaModFix/>
          </a:blip>
          <a:srcRect b="0" l="29908" r="0" t="0"/>
          <a:stretch/>
        </p:blipFill>
        <p:spPr>
          <a:xfrm>
            <a:off x="4328394" y="5173601"/>
            <a:ext cx="1679401" cy="184666"/>
          </a:xfrm>
          <a:prstGeom prst="rect">
            <a:avLst/>
          </a:prstGeom>
          <a:noFill/>
          <a:ln>
            <a:noFill/>
          </a:ln>
        </p:spPr>
      </p:pic>
      <p:sp>
        <p:nvSpPr>
          <p:cNvPr id="133" name="Google Shape;133;p31">
            <a:hlinkClick r:id="rId5"/>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34" name="Google Shape;134;p31"/>
          <p:cNvSpPr/>
          <p:nvPr>
            <p:ph idx="2" type="pic"/>
          </p:nvPr>
        </p:nvSpPr>
        <p:spPr>
          <a:xfrm>
            <a:off x="5601145" y="542314"/>
            <a:ext cx="1922400" cy="4061700"/>
          </a:xfrm>
          <a:prstGeom prst="roundRect">
            <a:avLst>
              <a:gd fmla="val 11269"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PTMON slide">
  <p:cSld name="16_PPTMON slide">
    <p:spTree>
      <p:nvGrpSpPr>
        <p:cNvPr id="135" name="Shape 135"/>
        <p:cNvGrpSpPr/>
        <p:nvPr/>
      </p:nvGrpSpPr>
      <p:grpSpPr>
        <a:xfrm>
          <a:off x="0" y="0"/>
          <a:ext cx="0" cy="0"/>
          <a:chOff x="0" y="0"/>
          <a:chExt cx="0" cy="0"/>
        </a:xfrm>
      </p:grpSpPr>
      <p:pic>
        <p:nvPicPr>
          <p:cNvPr id="136" name="Google Shape;136;p3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137" name="Google Shape;137;p32">
            <a:hlinkClick r:id="rId3"/>
          </p:cNvPr>
          <p:cNvPicPr preferRelativeResize="0"/>
          <p:nvPr/>
        </p:nvPicPr>
        <p:blipFill rotWithShape="1">
          <a:blip r:embed="rId4">
            <a:alphaModFix/>
          </a:blip>
          <a:srcRect b="0" l="29908" r="0" t="0"/>
          <a:stretch/>
        </p:blipFill>
        <p:spPr>
          <a:xfrm>
            <a:off x="4328394" y="5173601"/>
            <a:ext cx="1679401" cy="184666"/>
          </a:xfrm>
          <a:prstGeom prst="rect">
            <a:avLst/>
          </a:prstGeom>
          <a:noFill/>
          <a:ln>
            <a:noFill/>
          </a:ln>
        </p:spPr>
      </p:pic>
      <p:sp>
        <p:nvSpPr>
          <p:cNvPr id="138" name="Google Shape;138;p32">
            <a:hlinkClick r:id="rId5"/>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39" name="Google Shape;139;p32"/>
          <p:cNvSpPr/>
          <p:nvPr>
            <p:ph idx="2" type="pic"/>
          </p:nvPr>
        </p:nvSpPr>
        <p:spPr>
          <a:xfrm>
            <a:off x="708818" y="709211"/>
            <a:ext cx="4975200" cy="3725100"/>
          </a:xfrm>
          <a:prstGeom prst="roundRect">
            <a:avLst>
              <a:gd fmla="val 1746"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PTMON slide">
  <p:cSld name="17_PPTMON slide">
    <p:spTree>
      <p:nvGrpSpPr>
        <p:cNvPr id="140" name="Shape 140"/>
        <p:cNvGrpSpPr/>
        <p:nvPr/>
      </p:nvGrpSpPr>
      <p:grpSpPr>
        <a:xfrm>
          <a:off x="0" y="0"/>
          <a:ext cx="0" cy="0"/>
          <a:chOff x="0" y="0"/>
          <a:chExt cx="0" cy="0"/>
        </a:xfrm>
      </p:grpSpPr>
      <p:pic>
        <p:nvPicPr>
          <p:cNvPr id="141" name="Google Shape;141;p3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142" name="Google Shape;142;p33">
            <a:hlinkClick r:id="rId3"/>
          </p:cNvPr>
          <p:cNvPicPr preferRelativeResize="0"/>
          <p:nvPr/>
        </p:nvPicPr>
        <p:blipFill rotWithShape="1">
          <a:blip r:embed="rId4">
            <a:alphaModFix/>
          </a:blip>
          <a:srcRect b="0" l="29908" r="0" t="0"/>
          <a:stretch/>
        </p:blipFill>
        <p:spPr>
          <a:xfrm>
            <a:off x="4328394" y="5173601"/>
            <a:ext cx="1679401" cy="184666"/>
          </a:xfrm>
          <a:prstGeom prst="rect">
            <a:avLst/>
          </a:prstGeom>
          <a:noFill/>
          <a:ln>
            <a:noFill/>
          </a:ln>
        </p:spPr>
      </p:pic>
      <p:sp>
        <p:nvSpPr>
          <p:cNvPr id="143" name="Google Shape;143;p33">
            <a:hlinkClick r:id="rId5"/>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44" name="Google Shape;144;p33"/>
          <p:cNvSpPr/>
          <p:nvPr>
            <p:ph idx="2" type="pic"/>
          </p:nvPr>
        </p:nvSpPr>
        <p:spPr>
          <a:xfrm>
            <a:off x="3025372" y="671511"/>
            <a:ext cx="5300700" cy="3456300"/>
          </a:xfrm>
          <a:prstGeom prst="roundRect">
            <a:avLst>
              <a:gd fmla="val 684"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p:cSld name="PPTMON custom">
    <p:bg>
      <p:bgPr>
        <a:solidFill>
          <a:schemeClr val="lt1"/>
        </a:solidFill>
      </p:bgPr>
    </p:bg>
    <p:spTree>
      <p:nvGrpSpPr>
        <p:cNvPr id="145" name="Shape 145"/>
        <p:cNvGrpSpPr/>
        <p:nvPr/>
      </p:nvGrpSpPr>
      <p:grpSpPr>
        <a:xfrm>
          <a:off x="0" y="0"/>
          <a:ext cx="0" cy="0"/>
          <a:chOff x="0" y="0"/>
          <a:chExt cx="0" cy="0"/>
        </a:xfrm>
      </p:grpSpPr>
      <p:pic>
        <p:nvPicPr>
          <p:cNvPr id="146" name="Google Shape;146;p34">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147" name="Google Shape;147;p34">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title">
  <p:cSld name="2_PPTMON title">
    <p:spTree>
      <p:nvGrpSpPr>
        <p:cNvPr id="148" name="Shape 148"/>
        <p:cNvGrpSpPr/>
        <p:nvPr/>
      </p:nvGrpSpPr>
      <p:grpSpPr>
        <a:xfrm>
          <a:off x="0" y="0"/>
          <a:ext cx="0" cy="0"/>
          <a:chOff x="0" y="0"/>
          <a:chExt cx="0" cy="0"/>
        </a:xfrm>
      </p:grpSpPr>
      <p:pic>
        <p:nvPicPr>
          <p:cNvPr id="149" name="Google Shape;149;p35">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150" name="Google Shape;150;p35">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51" name="Google Shape;151;p35"/>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152" name="Shape 152"/>
        <p:cNvGrpSpPr/>
        <p:nvPr/>
      </p:nvGrpSpPr>
      <p:grpSpPr>
        <a:xfrm>
          <a:off x="0" y="0"/>
          <a:ext cx="0" cy="0"/>
          <a:chOff x="0" y="0"/>
          <a:chExt cx="0" cy="0"/>
        </a:xfrm>
      </p:grpSpPr>
      <p:pic>
        <p:nvPicPr>
          <p:cNvPr id="153" name="Google Shape;153;p36">
            <a:hlinkClick r:id="rId2"/>
          </p:cNvPr>
          <p:cNvPicPr preferRelativeResize="0"/>
          <p:nvPr/>
        </p:nvPicPr>
        <p:blipFill rotWithShape="1">
          <a:blip r:embed="rId3">
            <a:alphaModFix/>
          </a:blip>
          <a:srcRect b="0" l="29908" r="0" t="0"/>
          <a:stretch/>
        </p:blipFill>
        <p:spPr>
          <a:xfrm>
            <a:off x="4328394" y="5173601"/>
            <a:ext cx="1679401" cy="184666"/>
          </a:xfrm>
          <a:prstGeom prst="rect">
            <a:avLst/>
          </a:prstGeom>
          <a:noFill/>
          <a:ln>
            <a:noFill/>
          </a:ln>
        </p:spPr>
      </p:pic>
      <p:sp>
        <p:nvSpPr>
          <p:cNvPr id="154" name="Google Shape;154;p36">
            <a:hlinkClick r:id="rId4"/>
          </p:cNvPr>
          <p:cNvSpPr txBox="1"/>
          <p:nvPr/>
        </p:nvSpPr>
        <p:spPr>
          <a:xfrm>
            <a:off x="3136204" y="5215391"/>
            <a:ext cx="2018100" cy="1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3.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19.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hyperlink" Target="http://www.youtube.com/watch?v=sFZjqVnWBhc" TargetMode="External"/><Relationship Id="rId4" Type="http://schemas.openxmlformats.org/officeDocument/2006/relationships/image" Target="../media/image15.jpg"/><Relationship Id="rId5" Type="http://schemas.openxmlformats.org/officeDocument/2006/relationships/hyperlink" Target="http://www.youtube.com/watch?v=8EQeTYE9U6A" TargetMode="External"/><Relationship Id="rId6"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2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7"/>
          <p:cNvSpPr txBox="1"/>
          <p:nvPr/>
        </p:nvSpPr>
        <p:spPr>
          <a:xfrm>
            <a:off x="1809752" y="1309553"/>
            <a:ext cx="5524500" cy="14238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lang="ko" sz="4400">
                <a:solidFill>
                  <a:schemeClr val="dk1"/>
                </a:solidFill>
                <a:latin typeface="Limelight"/>
                <a:ea typeface="Limelight"/>
                <a:cs typeface="Limelight"/>
                <a:sym typeface="Limelight"/>
              </a:rPr>
              <a:t>Generating the next EDM hit song </a:t>
            </a:r>
            <a:endParaRPr sz="4400">
              <a:solidFill>
                <a:schemeClr val="dk1"/>
              </a:solidFill>
              <a:latin typeface="Limelight"/>
              <a:ea typeface="Limelight"/>
              <a:cs typeface="Limelight"/>
              <a:sym typeface="Limelight"/>
            </a:endParaRPr>
          </a:p>
        </p:txBody>
      </p:sp>
      <p:sp>
        <p:nvSpPr>
          <p:cNvPr id="160" name="Google Shape;160;p37"/>
          <p:cNvSpPr txBox="1"/>
          <p:nvPr/>
        </p:nvSpPr>
        <p:spPr>
          <a:xfrm>
            <a:off x="1892799" y="3537257"/>
            <a:ext cx="5524500" cy="3000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lang="ko" sz="1500">
                <a:solidFill>
                  <a:schemeClr val="dk1"/>
                </a:solidFill>
                <a:latin typeface="Montserrat Light"/>
                <a:ea typeface="Montserrat Light"/>
                <a:cs typeface="Montserrat Light"/>
                <a:sym typeface="Montserrat Light"/>
              </a:rPr>
              <a:t>Prepared by Danil Meresenschi</a:t>
            </a:r>
            <a:endParaRPr sz="1500">
              <a:solidFill>
                <a:schemeClr val="dk1"/>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6"/>
          <p:cNvSpPr txBox="1"/>
          <p:nvPr/>
        </p:nvSpPr>
        <p:spPr>
          <a:xfrm>
            <a:off x="530600" y="502750"/>
            <a:ext cx="54171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Result Evaluation</a:t>
            </a:r>
            <a:endParaRPr sz="1100"/>
          </a:p>
        </p:txBody>
      </p:sp>
      <p:sp>
        <p:nvSpPr>
          <p:cNvPr id="248" name="Google Shape;248;p46"/>
          <p:cNvSpPr/>
          <p:nvPr/>
        </p:nvSpPr>
        <p:spPr>
          <a:xfrm>
            <a:off x="530600" y="921300"/>
            <a:ext cx="46128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Neither the single epoch model nor the 20 epoch model were able to capture a great deal of complexity to yield promising generations</a:t>
            </a:r>
            <a:r>
              <a:rPr lang="ko">
                <a:solidFill>
                  <a:schemeClr val="dk1"/>
                </a:solidFill>
              </a:rPr>
              <a:t>. The </a:t>
            </a:r>
            <a:r>
              <a:rPr b="1" lang="ko">
                <a:solidFill>
                  <a:schemeClr val="dk1"/>
                </a:solidFill>
              </a:rPr>
              <a:t>underwhelming results might have been caused by the extensive variety of instruments</a:t>
            </a:r>
            <a:r>
              <a:rPr lang="ko">
                <a:solidFill>
                  <a:schemeClr val="dk1"/>
                </a:solidFill>
              </a:rPr>
              <a:t> present in the compositions on which the model was trained on. </a:t>
            </a:r>
            <a:endParaRPr/>
          </a:p>
        </p:txBody>
      </p:sp>
      <p:sp>
        <p:nvSpPr>
          <p:cNvPr id="249" name="Google Shape;249;p46"/>
          <p:cNvSpPr/>
          <p:nvPr/>
        </p:nvSpPr>
        <p:spPr>
          <a:xfrm>
            <a:off x="530600" y="2864375"/>
            <a:ext cx="46128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The only </a:t>
            </a:r>
            <a:r>
              <a:rPr b="1" lang="ko"/>
              <a:t>difference between the generated files appeared to be the notes and pitch</a:t>
            </a:r>
            <a:r>
              <a:rPr lang="ko"/>
              <a:t> in the sequence, while </a:t>
            </a:r>
            <a:r>
              <a:rPr b="1" lang="ko"/>
              <a:t>no complex patterns and transitions were observed</a:t>
            </a:r>
            <a:r>
              <a:rPr lang="ko"/>
              <a:t>. Most likely, however, the </a:t>
            </a:r>
            <a:r>
              <a:rPr b="1" lang="ko"/>
              <a:t>issue was the short training sequence length of only 30 notes</a:t>
            </a:r>
            <a:r>
              <a:rPr lang="ko"/>
              <a:t>. It might have simply not been </a:t>
            </a:r>
            <a:r>
              <a:rPr lang="ko"/>
              <a:t>enough</a:t>
            </a:r>
            <a:r>
              <a:rPr lang="ko"/>
              <a:t> for the model to form longer-term dependencies.</a:t>
            </a:r>
            <a:endParaRPr/>
          </a:p>
        </p:txBody>
      </p:sp>
      <p:pic>
        <p:nvPicPr>
          <p:cNvPr id="250" name="Google Shape;250;p46"/>
          <p:cNvPicPr preferRelativeResize="0"/>
          <p:nvPr/>
        </p:nvPicPr>
        <p:blipFill>
          <a:blip r:embed="rId3">
            <a:alphaModFix/>
          </a:blip>
          <a:stretch>
            <a:fillRect/>
          </a:stretch>
        </p:blipFill>
        <p:spPr>
          <a:xfrm>
            <a:off x="5201450" y="1310825"/>
            <a:ext cx="3469025" cy="2521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7"/>
          <p:cNvSpPr txBox="1"/>
          <p:nvPr/>
        </p:nvSpPr>
        <p:spPr>
          <a:xfrm>
            <a:off x="530600" y="357675"/>
            <a:ext cx="54171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Future Work</a:t>
            </a:r>
            <a:endParaRPr sz="1100"/>
          </a:p>
        </p:txBody>
      </p:sp>
      <p:sp>
        <p:nvSpPr>
          <p:cNvPr id="256" name="Google Shape;256;p47"/>
          <p:cNvSpPr/>
          <p:nvPr/>
        </p:nvSpPr>
        <p:spPr>
          <a:xfrm>
            <a:off x="487500" y="734775"/>
            <a:ext cx="8169000" cy="3918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ko"/>
              <a:t>I could have implemented </a:t>
            </a:r>
            <a:r>
              <a:rPr b="1" lang="ko"/>
              <a:t>EarlyStopping</a:t>
            </a:r>
            <a:r>
              <a:rPr lang="ko"/>
              <a:t> and </a:t>
            </a:r>
            <a:r>
              <a:rPr b="1" lang="ko"/>
              <a:t>ModelCheckpoint</a:t>
            </a:r>
            <a:r>
              <a:rPr lang="ko"/>
              <a:t> functionality to have more control over the training process and save the best model weights for subsequent work.</a:t>
            </a:r>
            <a:endParaRPr/>
          </a:p>
          <a:p>
            <a:pPr indent="-317500" lvl="0" marL="457200" rtl="0" algn="l">
              <a:spcBef>
                <a:spcPts val="0"/>
              </a:spcBef>
              <a:spcAft>
                <a:spcPts val="0"/>
              </a:spcAft>
              <a:buSzPts val="1400"/>
              <a:buAutoNum type="arabicPeriod"/>
            </a:pPr>
            <a:r>
              <a:rPr lang="ko"/>
              <a:t>A more </a:t>
            </a:r>
            <a:r>
              <a:rPr b="1" lang="ko"/>
              <a:t>conservative batch size</a:t>
            </a:r>
            <a:r>
              <a:rPr lang="ko"/>
              <a:t> would have resulted in more granular learning, hence a better model, at the expense of greater computational cost. </a:t>
            </a:r>
            <a:endParaRPr/>
          </a:p>
          <a:p>
            <a:pPr indent="-317500" lvl="0" marL="457200" rtl="0" algn="l">
              <a:spcBef>
                <a:spcPts val="0"/>
              </a:spcBef>
              <a:spcAft>
                <a:spcPts val="0"/>
              </a:spcAft>
              <a:buSzPts val="1400"/>
              <a:buAutoNum type="arabicPeriod"/>
            </a:pPr>
            <a:r>
              <a:rPr b="1" lang="ko"/>
              <a:t>Increasing epoch size</a:t>
            </a:r>
            <a:r>
              <a:rPr lang="ko"/>
              <a:t> would have allowed the model to learn in greater </a:t>
            </a:r>
            <a:r>
              <a:rPr lang="ko"/>
              <a:t>depth, which would have yielded better results at the greater risk of the model to start exhibiting overfit patterns. This potential issue could have be potentially addressed by adding more Dropout layers to scale up the mode’s ability to generalize.</a:t>
            </a:r>
            <a:endParaRPr/>
          </a:p>
          <a:p>
            <a:pPr indent="-317500" lvl="0" marL="457200" rtl="0" algn="l">
              <a:spcBef>
                <a:spcPts val="0"/>
              </a:spcBef>
              <a:spcAft>
                <a:spcPts val="0"/>
              </a:spcAft>
              <a:buSzPts val="1400"/>
              <a:buAutoNum type="arabicPeriod"/>
            </a:pPr>
            <a:r>
              <a:rPr lang="ko"/>
              <a:t>While further experimenting with </a:t>
            </a:r>
            <a:r>
              <a:rPr b="1" lang="ko"/>
              <a:t>longer training note sequences</a:t>
            </a:r>
            <a:r>
              <a:rPr lang="ko"/>
              <a:t>, it became apparent that it a very significant factor in instilling various pattern for the model to learn from. The resulted repetitiveness in the generate outcomes might have been a result of the model not learning on enough patterns to then compile a coherent melody.</a:t>
            </a:r>
            <a:endParaRPr/>
          </a:p>
          <a:p>
            <a:pPr indent="-317500" lvl="0" marL="457200" rtl="0" algn="l">
              <a:spcBef>
                <a:spcPts val="0"/>
              </a:spcBef>
              <a:spcAft>
                <a:spcPts val="0"/>
              </a:spcAft>
              <a:buSzPts val="1400"/>
              <a:buAutoNum type="arabicPeriod"/>
            </a:pPr>
            <a:r>
              <a:rPr lang="ko"/>
              <a:t>In the scenario, where an adequate EDM composition is created, an interesting implementation would be </a:t>
            </a:r>
            <a:r>
              <a:rPr b="1" lang="ko"/>
              <a:t>synthesizing the MIDI file through the use of the midi2audio library functionality and various SoundFont templates</a:t>
            </a:r>
            <a:r>
              <a:rPr lang="ko"/>
              <a:t> to structure the audio file. This would allow to listen to the generated song as an audio file tuned to a specific instrument.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8"/>
          <p:cNvSpPr txBox="1"/>
          <p:nvPr/>
        </p:nvSpPr>
        <p:spPr>
          <a:xfrm>
            <a:off x="1881276" y="1290300"/>
            <a:ext cx="5870700" cy="25629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lang="ko" sz="5400">
                <a:solidFill>
                  <a:schemeClr val="dk1"/>
                </a:solidFill>
                <a:latin typeface="Limelight"/>
                <a:ea typeface="Limelight"/>
                <a:cs typeface="Limelight"/>
                <a:sym typeface="Limelight"/>
              </a:rPr>
              <a:t>Thank you for the amazing quarter!</a:t>
            </a:r>
            <a:endParaRPr sz="1100"/>
          </a:p>
        </p:txBody>
      </p:sp>
      <p:sp>
        <p:nvSpPr>
          <p:cNvPr id="262" name="Google Shape;262;p48"/>
          <p:cNvSpPr txBox="1"/>
          <p:nvPr/>
        </p:nvSpPr>
        <p:spPr>
          <a:xfrm>
            <a:off x="5496700" y="3114300"/>
            <a:ext cx="17850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ko" sz="3600"/>
              <a:t>🎼🎶</a:t>
            </a:r>
            <a:endParaRPr sz="3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8"/>
          <p:cNvSpPr/>
          <p:nvPr/>
        </p:nvSpPr>
        <p:spPr>
          <a:xfrm>
            <a:off x="963554" y="946975"/>
            <a:ext cx="7046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01. Problem Statement</a:t>
            </a:r>
            <a:endParaRPr sz="2000">
              <a:solidFill>
                <a:schemeClr val="dk1"/>
              </a:solidFill>
              <a:latin typeface="Limelight"/>
              <a:ea typeface="Limelight"/>
              <a:cs typeface="Limelight"/>
              <a:sym typeface="Limelight"/>
            </a:endParaRPr>
          </a:p>
        </p:txBody>
      </p:sp>
      <p:sp>
        <p:nvSpPr>
          <p:cNvPr id="166" name="Google Shape;166;p38"/>
          <p:cNvSpPr/>
          <p:nvPr/>
        </p:nvSpPr>
        <p:spPr>
          <a:xfrm>
            <a:off x="1321647" y="515619"/>
            <a:ext cx="65007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000" u="sng">
                <a:solidFill>
                  <a:schemeClr val="dk1"/>
                </a:solidFill>
                <a:latin typeface="Limelight"/>
                <a:ea typeface="Limelight"/>
                <a:cs typeface="Limelight"/>
                <a:sym typeface="Limelight"/>
              </a:rPr>
              <a:t>Contents</a:t>
            </a:r>
            <a:endParaRPr sz="2000" u="sng">
              <a:solidFill>
                <a:schemeClr val="dk1"/>
              </a:solidFill>
              <a:latin typeface="Limelight"/>
              <a:ea typeface="Limelight"/>
              <a:cs typeface="Limelight"/>
              <a:sym typeface="Limelight"/>
            </a:endParaRPr>
          </a:p>
        </p:txBody>
      </p:sp>
      <p:sp>
        <p:nvSpPr>
          <p:cNvPr id="167" name="Google Shape;167;p38"/>
          <p:cNvSpPr/>
          <p:nvPr/>
        </p:nvSpPr>
        <p:spPr>
          <a:xfrm>
            <a:off x="963547" y="1246976"/>
            <a:ext cx="3021000" cy="30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lang="ko" sz="2000">
                <a:solidFill>
                  <a:schemeClr val="dk1"/>
                </a:solidFill>
                <a:latin typeface="Limelight"/>
                <a:ea typeface="Limelight"/>
                <a:cs typeface="Limelight"/>
                <a:sym typeface="Limelight"/>
              </a:rPr>
              <a:t>02. Data Information</a:t>
            </a:r>
            <a:endParaRPr sz="1500">
              <a:solidFill>
                <a:schemeClr val="dk1"/>
              </a:solidFill>
              <a:latin typeface="Limelight"/>
              <a:ea typeface="Limelight"/>
              <a:cs typeface="Limelight"/>
              <a:sym typeface="Limelight"/>
            </a:endParaRPr>
          </a:p>
        </p:txBody>
      </p:sp>
      <p:sp>
        <p:nvSpPr>
          <p:cNvPr id="168" name="Google Shape;168;p38"/>
          <p:cNvSpPr/>
          <p:nvPr/>
        </p:nvSpPr>
        <p:spPr>
          <a:xfrm>
            <a:off x="963547" y="1552438"/>
            <a:ext cx="30210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03. Data Retrieval</a:t>
            </a:r>
            <a:endParaRPr sz="1500">
              <a:solidFill>
                <a:schemeClr val="dk1"/>
              </a:solidFill>
              <a:latin typeface="Limelight"/>
              <a:ea typeface="Limelight"/>
              <a:cs typeface="Limelight"/>
              <a:sym typeface="Limelight"/>
            </a:endParaRPr>
          </a:p>
        </p:txBody>
      </p:sp>
      <p:sp>
        <p:nvSpPr>
          <p:cNvPr id="169" name="Google Shape;169;p38"/>
          <p:cNvSpPr/>
          <p:nvPr/>
        </p:nvSpPr>
        <p:spPr>
          <a:xfrm>
            <a:off x="963550" y="1848525"/>
            <a:ext cx="57060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04. Date Pre-Processing</a:t>
            </a:r>
            <a:endParaRPr sz="1500">
              <a:solidFill>
                <a:schemeClr val="dk1"/>
              </a:solidFill>
              <a:latin typeface="Limelight"/>
              <a:ea typeface="Limelight"/>
              <a:cs typeface="Limelight"/>
              <a:sym typeface="Limelight"/>
            </a:endParaRPr>
          </a:p>
        </p:txBody>
      </p:sp>
      <p:sp>
        <p:nvSpPr>
          <p:cNvPr id="170" name="Google Shape;170;p38"/>
          <p:cNvSpPr/>
          <p:nvPr/>
        </p:nvSpPr>
        <p:spPr>
          <a:xfrm>
            <a:off x="963550" y="2157888"/>
            <a:ext cx="4190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05. Model Architecture</a:t>
            </a:r>
            <a:endParaRPr sz="1500">
              <a:solidFill>
                <a:schemeClr val="dk1"/>
              </a:solidFill>
              <a:latin typeface="Limelight"/>
              <a:ea typeface="Limelight"/>
              <a:cs typeface="Limelight"/>
              <a:sym typeface="Limelight"/>
            </a:endParaRPr>
          </a:p>
          <a:p>
            <a:pPr indent="0" lvl="0" marL="0" marR="0" rtl="0" algn="l">
              <a:spcBef>
                <a:spcPts val="0"/>
              </a:spcBef>
              <a:spcAft>
                <a:spcPts val="0"/>
              </a:spcAft>
              <a:buNone/>
            </a:pPr>
            <a:r>
              <a:t/>
            </a:r>
            <a:endParaRPr sz="1500">
              <a:solidFill>
                <a:schemeClr val="dk1"/>
              </a:solidFill>
              <a:latin typeface="Limelight"/>
              <a:ea typeface="Limelight"/>
              <a:cs typeface="Limelight"/>
              <a:sym typeface="Limelight"/>
            </a:endParaRPr>
          </a:p>
        </p:txBody>
      </p:sp>
      <p:sp>
        <p:nvSpPr>
          <p:cNvPr id="171" name="Google Shape;171;p38"/>
          <p:cNvSpPr/>
          <p:nvPr/>
        </p:nvSpPr>
        <p:spPr>
          <a:xfrm>
            <a:off x="963550" y="2496750"/>
            <a:ext cx="4190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06. Model Outcome</a:t>
            </a:r>
            <a:endParaRPr sz="1500">
              <a:solidFill>
                <a:schemeClr val="dk1"/>
              </a:solidFill>
              <a:latin typeface="Limelight"/>
              <a:ea typeface="Limelight"/>
              <a:cs typeface="Limelight"/>
              <a:sym typeface="Limelight"/>
            </a:endParaRPr>
          </a:p>
        </p:txBody>
      </p:sp>
      <p:sp>
        <p:nvSpPr>
          <p:cNvPr id="172" name="Google Shape;172;p38"/>
          <p:cNvSpPr/>
          <p:nvPr/>
        </p:nvSpPr>
        <p:spPr>
          <a:xfrm>
            <a:off x="963550" y="2806150"/>
            <a:ext cx="4190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07. Result Evaluation</a:t>
            </a:r>
            <a:endParaRPr sz="1500">
              <a:solidFill>
                <a:schemeClr val="dk1"/>
              </a:solidFill>
              <a:latin typeface="Limelight"/>
              <a:ea typeface="Limelight"/>
              <a:cs typeface="Limelight"/>
              <a:sym typeface="Limelight"/>
            </a:endParaRPr>
          </a:p>
        </p:txBody>
      </p:sp>
      <p:sp>
        <p:nvSpPr>
          <p:cNvPr id="173" name="Google Shape;173;p38"/>
          <p:cNvSpPr/>
          <p:nvPr/>
        </p:nvSpPr>
        <p:spPr>
          <a:xfrm>
            <a:off x="963550" y="3144975"/>
            <a:ext cx="4190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08. Future Work</a:t>
            </a:r>
            <a:r>
              <a:rPr lang="ko" sz="1500">
                <a:solidFill>
                  <a:schemeClr val="dk1"/>
                </a:solidFill>
                <a:latin typeface="Limelight"/>
                <a:ea typeface="Limelight"/>
                <a:cs typeface="Limelight"/>
                <a:sym typeface="Limelight"/>
              </a:rPr>
              <a:t> </a:t>
            </a:r>
            <a:endParaRPr sz="1500">
              <a:solidFill>
                <a:schemeClr val="dk1"/>
              </a:solidFill>
              <a:latin typeface="Limelight"/>
              <a:ea typeface="Limelight"/>
              <a:cs typeface="Limelight"/>
              <a:sym typeface="Lime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nvSpPr>
        <p:spPr>
          <a:xfrm>
            <a:off x="530600" y="502747"/>
            <a:ext cx="41286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Problem Statement</a:t>
            </a:r>
            <a:endParaRPr sz="1100"/>
          </a:p>
        </p:txBody>
      </p:sp>
      <p:sp>
        <p:nvSpPr>
          <p:cNvPr id="179" name="Google Shape;179;p39"/>
          <p:cNvSpPr/>
          <p:nvPr/>
        </p:nvSpPr>
        <p:spPr>
          <a:xfrm>
            <a:off x="530600" y="987625"/>
            <a:ext cx="40071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Some believe that utilizing AI system in artistic disciplines recedes the inherent value of the process of creation and ultimate product of those efforts. The music industry, however, is an ever-evolving domain that drastically changes as a result of innovations of any sort.</a:t>
            </a:r>
            <a:endParaRPr/>
          </a:p>
        </p:txBody>
      </p:sp>
      <p:pic>
        <p:nvPicPr>
          <p:cNvPr id="180" name="Google Shape;180;p39"/>
          <p:cNvPicPr preferRelativeResize="0"/>
          <p:nvPr/>
        </p:nvPicPr>
        <p:blipFill>
          <a:blip r:embed="rId3">
            <a:alphaModFix/>
          </a:blip>
          <a:stretch>
            <a:fillRect/>
          </a:stretch>
        </p:blipFill>
        <p:spPr>
          <a:xfrm>
            <a:off x="4572000" y="1070925"/>
            <a:ext cx="4007225" cy="3115574"/>
          </a:xfrm>
          <a:prstGeom prst="rect">
            <a:avLst/>
          </a:prstGeom>
          <a:noFill/>
          <a:ln>
            <a:noFill/>
          </a:ln>
        </p:spPr>
      </p:pic>
      <p:pic>
        <p:nvPicPr>
          <p:cNvPr id="181" name="Google Shape;181;p39"/>
          <p:cNvPicPr preferRelativeResize="0"/>
          <p:nvPr/>
        </p:nvPicPr>
        <p:blipFill>
          <a:blip r:embed="rId4">
            <a:alphaModFix/>
          </a:blip>
          <a:stretch>
            <a:fillRect/>
          </a:stretch>
        </p:blipFill>
        <p:spPr>
          <a:xfrm>
            <a:off x="4959075" y="3448700"/>
            <a:ext cx="1355800" cy="1752850"/>
          </a:xfrm>
          <a:prstGeom prst="rect">
            <a:avLst/>
          </a:prstGeom>
          <a:noFill/>
          <a:ln>
            <a:noFill/>
          </a:ln>
        </p:spPr>
      </p:pic>
      <p:sp>
        <p:nvSpPr>
          <p:cNvPr id="182" name="Google Shape;182;p39"/>
          <p:cNvSpPr/>
          <p:nvPr/>
        </p:nvSpPr>
        <p:spPr>
          <a:xfrm>
            <a:off x="530600" y="2848300"/>
            <a:ext cx="40071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Advancements in leveraging AI for music generation could be revolutionary and ultimately lead to new ingenious approaches to the art. The cooperation of advanced machine systems and the creative capacity of the human mind can become the status quo of the musician of tomorrow.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nvSpPr>
        <p:spPr>
          <a:xfrm>
            <a:off x="530600" y="502747"/>
            <a:ext cx="41286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Problem Statement</a:t>
            </a:r>
            <a:endParaRPr sz="1100"/>
          </a:p>
        </p:txBody>
      </p:sp>
      <p:sp>
        <p:nvSpPr>
          <p:cNvPr id="188" name="Google Shape;188;p40"/>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As an avid electronic music fan and a hobbyist DJ, I am passionate about the every technical compound that goes into creating captivating EDM music. To extract the best patterns for the model to learn from, it is necessary to write a bot to crawl the web and download some of the best compositions in the genre in MIDI(.mid) format.</a:t>
            </a:r>
            <a:endParaRPr/>
          </a:p>
        </p:txBody>
      </p:sp>
      <p:pic>
        <p:nvPicPr>
          <p:cNvPr id="189" name="Google Shape;189;p40"/>
          <p:cNvPicPr preferRelativeResize="0"/>
          <p:nvPr/>
        </p:nvPicPr>
        <p:blipFill>
          <a:blip r:embed="rId3">
            <a:alphaModFix/>
          </a:blip>
          <a:stretch>
            <a:fillRect/>
          </a:stretch>
        </p:blipFill>
        <p:spPr>
          <a:xfrm>
            <a:off x="4980250" y="1391999"/>
            <a:ext cx="3537351" cy="2359492"/>
          </a:xfrm>
          <a:prstGeom prst="rect">
            <a:avLst/>
          </a:prstGeom>
          <a:noFill/>
          <a:ln>
            <a:noFill/>
          </a:ln>
        </p:spPr>
      </p:pic>
      <p:sp>
        <p:nvSpPr>
          <p:cNvPr id="190" name="Google Shape;190;p40"/>
          <p:cNvSpPr/>
          <p:nvPr/>
        </p:nvSpPr>
        <p:spPr>
          <a:xfrm>
            <a:off x="530600" y="2864375"/>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Due to an LSTM model’s capacity to remember long-term dependencies and adequately yield sequenced predictions, it will be utilized in this project. The goal is to generate well-structured melodies with coherent rhythmic patterns and transitions.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1"/>
          <p:cNvSpPr txBox="1"/>
          <p:nvPr/>
        </p:nvSpPr>
        <p:spPr>
          <a:xfrm>
            <a:off x="530600" y="502747"/>
            <a:ext cx="41286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Data Information</a:t>
            </a:r>
            <a:endParaRPr sz="1100"/>
          </a:p>
        </p:txBody>
      </p:sp>
      <p:sp>
        <p:nvSpPr>
          <p:cNvPr id="196" name="Google Shape;196;p41"/>
          <p:cNvSpPr/>
          <p:nvPr/>
        </p:nvSpPr>
        <p:spPr>
          <a:xfrm>
            <a:off x="530600" y="921300"/>
            <a:ext cx="44829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t>MIDI (Musical Instrument Digital Interface)</a:t>
            </a:r>
            <a:r>
              <a:rPr lang="ko"/>
              <a:t> is a protocol communicate musical data to devices with the capacity to read MIDI files, which don’t contain actual digital audio data. It could be perceived as sequenced instruction of when to play what instrument and for how long. </a:t>
            </a:r>
            <a:endParaRPr/>
          </a:p>
        </p:txBody>
      </p:sp>
      <p:sp>
        <p:nvSpPr>
          <p:cNvPr id="197" name="Google Shape;197;p41"/>
          <p:cNvSpPr/>
          <p:nvPr/>
        </p:nvSpPr>
        <p:spPr>
          <a:xfrm>
            <a:off x="530600" y="2864375"/>
            <a:ext cx="44829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ko"/>
              <a:t>MIDI files are high-level, structured, and symbolic representations of music, while audio files are low-level, unstructured, and direct recordings of sound. Audio files contain data such as waveform, treble, etc. </a:t>
            </a:r>
            <a:endParaRPr/>
          </a:p>
          <a:p>
            <a:pPr indent="-317500" lvl="0" marL="457200" rtl="0" algn="l">
              <a:spcBef>
                <a:spcPts val="0"/>
              </a:spcBef>
              <a:spcAft>
                <a:spcPts val="0"/>
              </a:spcAft>
              <a:buSzPts val="1400"/>
              <a:buChar char="●"/>
            </a:pPr>
            <a:r>
              <a:rPr lang="ko"/>
              <a:t>MIDI structure can be processed and transformed to adequately fit as LSTM inputs.</a:t>
            </a:r>
            <a:endParaRPr/>
          </a:p>
          <a:p>
            <a:pPr indent="0" lvl="0" marL="0" rtl="0" algn="l">
              <a:spcBef>
                <a:spcPts val="0"/>
              </a:spcBef>
              <a:spcAft>
                <a:spcPts val="0"/>
              </a:spcAft>
              <a:buNone/>
            </a:pPr>
            <a:r>
              <a:t/>
            </a:r>
            <a:endParaRPr/>
          </a:p>
        </p:txBody>
      </p:sp>
      <p:pic>
        <p:nvPicPr>
          <p:cNvPr descr="Random Access Memories (10th Anniversary Edition) out now: https://daftpunk.lnk.to/RAM10s&#10;Official Music Video for “Robot Rock”, taken from “Human After All” available on all platforms: https://daftpunk.lnk.to/HumanAfterAll &#10;Subscribe to the official Daft Punk YouTube channel: https://daftpunk.lnk.to/subscribeonY&#10;&#10;Watch more videos of Daft Punk: https://daftpunk.lnk.to/essentialsvideos&#10;Listen to Daft Punk’s Essentials here: https://daftpunk.lnk.to/essentials&#10;&#10;Written by Thomas Bangalter, Guy-Manuel de Homem-Christo and Kae Williams Jr&#10;Video directed by Daft Punk&#10;&#10;Follow Daft Punk:&#10;Official website: https://www.daftpunk.com/&#10;Snapchat: https://daftpunk.lnk.to/snapchat&#10;Instagram: https://daftpunk.lnk.to/instagram&#10;Tiktok: https://daftpunk.lnk.to/tiktok&#10;Twitch: https://daftpunk.lnk.to/twitch&#10;Twitter: https://daftpunk.lnk.to/twitter&#10;YouTube: https://daftpunk.lnk.to/youtube&#10;Facebook: https://daftpunk.lnk.to/facebook&#10;Spotify: https://daftpunk.lnk.to/spotify&#10;Apple Music: https://daftpunk.lnk.to/applemusic&#10;Amazon Music: https://daftpunk.lnk.to/amazonmusic&#10;Discord: https://daftpunk.lnk.to/discord &#10;&#10;℗ 2005 Daft Life &#10;&#10;#DaftPunk #HumanAfterAll #RobotRock" id="198" name="Google Shape;198;p41" title="Daft Punk - Robot Rock (Official Video)">
            <a:hlinkClick r:id="rId3"/>
          </p:cNvPr>
          <p:cNvPicPr preferRelativeResize="0"/>
          <p:nvPr/>
        </p:nvPicPr>
        <p:blipFill>
          <a:blip r:embed="rId4">
            <a:alphaModFix/>
          </a:blip>
          <a:stretch>
            <a:fillRect/>
          </a:stretch>
        </p:blipFill>
        <p:spPr>
          <a:xfrm>
            <a:off x="5231075" y="1131650"/>
            <a:ext cx="3201650" cy="1440100"/>
          </a:xfrm>
          <a:prstGeom prst="rect">
            <a:avLst/>
          </a:prstGeom>
          <a:noFill/>
          <a:ln>
            <a:noFill/>
          </a:ln>
        </p:spPr>
      </p:pic>
      <p:pic>
        <p:nvPicPr>
          <p:cNvPr descr="How to play Piano Cover Robot Rock MIDI Instrumental&#10;---------------------------------------------------------------------&#10;➫ Other Popular Songs ♬: http://www.youtube.com/watch?v=Rzw85kJqF0c&amp;list=PLBGqs1RRCCh8NuN50MltT-AuwW0T_nKzF&#10;---------------------------------------------------------------------&#10;Hello, friend! You're on the YouTube channel MIDIes Mus. Here is the largest collection of instrumental video lessons. Our team daily publishes new Synthesia piano tutorial . We want to create the largest library of MIDI. Here you can find your favorite song. If it is not, then write in the comments. We are not asking for money, but you can help us, if you do click on videos, repost, or subscribing)" id="199" name="Google Shape;199;p41" title="Robot Rock [Synthesia Tutorial]">
            <a:hlinkClick r:id="rId5"/>
          </p:cNvPr>
          <p:cNvPicPr preferRelativeResize="0"/>
          <p:nvPr/>
        </p:nvPicPr>
        <p:blipFill>
          <a:blip r:embed="rId6">
            <a:alphaModFix/>
          </a:blip>
          <a:stretch>
            <a:fillRect/>
          </a:stretch>
        </p:blipFill>
        <p:spPr>
          <a:xfrm>
            <a:off x="5231075" y="3125375"/>
            <a:ext cx="3201650" cy="1440100"/>
          </a:xfrm>
          <a:prstGeom prst="rect">
            <a:avLst/>
          </a:prstGeom>
          <a:noFill/>
          <a:ln>
            <a:noFill/>
          </a:ln>
        </p:spPr>
      </p:pic>
      <p:sp>
        <p:nvSpPr>
          <p:cNvPr id="200" name="Google Shape;200;p41"/>
          <p:cNvSpPr txBox="1"/>
          <p:nvPr/>
        </p:nvSpPr>
        <p:spPr>
          <a:xfrm>
            <a:off x="5231075" y="2748272"/>
            <a:ext cx="41286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800">
                <a:solidFill>
                  <a:schemeClr val="dk1"/>
                </a:solidFill>
                <a:latin typeface="Limelight"/>
                <a:ea typeface="Limelight"/>
                <a:cs typeface="Limelight"/>
                <a:sym typeface="Limelight"/>
              </a:rPr>
              <a:t>MIDI Version</a:t>
            </a:r>
            <a:endParaRPr sz="1800"/>
          </a:p>
        </p:txBody>
      </p:sp>
      <p:sp>
        <p:nvSpPr>
          <p:cNvPr id="201" name="Google Shape;201;p41"/>
          <p:cNvSpPr txBox="1"/>
          <p:nvPr/>
        </p:nvSpPr>
        <p:spPr>
          <a:xfrm>
            <a:off x="5231075" y="785447"/>
            <a:ext cx="41286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800">
                <a:solidFill>
                  <a:schemeClr val="dk1"/>
                </a:solidFill>
                <a:latin typeface="Limelight"/>
                <a:ea typeface="Limelight"/>
                <a:cs typeface="Limelight"/>
                <a:sym typeface="Limelight"/>
              </a:rPr>
              <a:t>Audio Version</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2"/>
          <p:cNvSpPr txBox="1"/>
          <p:nvPr/>
        </p:nvSpPr>
        <p:spPr>
          <a:xfrm>
            <a:off x="530600" y="502747"/>
            <a:ext cx="41286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Data Retrieval</a:t>
            </a:r>
            <a:endParaRPr sz="1100"/>
          </a:p>
        </p:txBody>
      </p:sp>
      <p:sp>
        <p:nvSpPr>
          <p:cNvPr id="207" name="Google Shape;207;p42"/>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To cater custom data for training, I developed a Selenium powered web-scraper to download MIDI recordings of the songs created by household names in the EDM genre. </a:t>
            </a:r>
            <a:endParaRPr/>
          </a:p>
        </p:txBody>
      </p:sp>
      <p:sp>
        <p:nvSpPr>
          <p:cNvPr id="208" name="Google Shape;208;p42"/>
          <p:cNvSpPr/>
          <p:nvPr/>
        </p:nvSpPr>
        <p:spPr>
          <a:xfrm>
            <a:off x="530600" y="2864375"/>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The bot was designed to navigate through designated URLs and interact with JavaScript elements to execute commanded actions, such as downloading a file.</a:t>
            </a:r>
            <a:endParaRPr/>
          </a:p>
        </p:txBody>
      </p:sp>
      <p:pic>
        <p:nvPicPr>
          <p:cNvPr id="209" name="Google Shape;209;p42"/>
          <p:cNvPicPr preferRelativeResize="0"/>
          <p:nvPr/>
        </p:nvPicPr>
        <p:blipFill>
          <a:blip r:embed="rId3">
            <a:alphaModFix/>
          </a:blip>
          <a:stretch>
            <a:fillRect/>
          </a:stretch>
        </p:blipFill>
        <p:spPr>
          <a:xfrm>
            <a:off x="5370275" y="1288800"/>
            <a:ext cx="3022775" cy="3261975"/>
          </a:xfrm>
          <a:prstGeom prst="rect">
            <a:avLst/>
          </a:prstGeom>
          <a:noFill/>
          <a:ln>
            <a:noFill/>
          </a:ln>
        </p:spPr>
      </p:pic>
      <p:sp>
        <p:nvSpPr>
          <p:cNvPr id="210" name="Google Shape;210;p42"/>
          <p:cNvSpPr txBox="1"/>
          <p:nvPr/>
        </p:nvSpPr>
        <p:spPr>
          <a:xfrm>
            <a:off x="5398625" y="921297"/>
            <a:ext cx="41286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800">
                <a:solidFill>
                  <a:schemeClr val="dk1"/>
                </a:solidFill>
                <a:latin typeface="Limelight"/>
                <a:ea typeface="Limelight"/>
                <a:cs typeface="Limelight"/>
                <a:sym typeface="Limelight"/>
              </a:rPr>
              <a:t>Web-Scraper Bot Demo</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nvSpPr>
        <p:spPr>
          <a:xfrm>
            <a:off x="530600" y="502750"/>
            <a:ext cx="54171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Date Pre-Processing</a:t>
            </a:r>
            <a:endParaRPr sz="1100"/>
          </a:p>
        </p:txBody>
      </p:sp>
      <p:sp>
        <p:nvSpPr>
          <p:cNvPr id="216" name="Google Shape;216;p43"/>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The scrapped midi files needed to be further dissected into notes and chords, and then aggregated into a single file in a string format. This is necessary in order to be able to transform those sequences into the adequate input format for the LSTM model.</a:t>
            </a:r>
            <a:endParaRPr/>
          </a:p>
        </p:txBody>
      </p:sp>
      <p:sp>
        <p:nvSpPr>
          <p:cNvPr id="217" name="Google Shape;217;p43"/>
          <p:cNvSpPr/>
          <p:nvPr/>
        </p:nvSpPr>
        <p:spPr>
          <a:xfrm>
            <a:off x="530600" y="2864375"/>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It is crucial to properly pre-process the midi files and transform the data into a format that is appropriate for the inputs. In case of a blunder the entire training process could be compromised due to wrongful sequencing and structuring. </a:t>
            </a:r>
            <a:endParaRPr/>
          </a:p>
        </p:txBody>
      </p:sp>
      <p:pic>
        <p:nvPicPr>
          <p:cNvPr id="218" name="Google Shape;218;p43"/>
          <p:cNvPicPr preferRelativeResize="0"/>
          <p:nvPr/>
        </p:nvPicPr>
        <p:blipFill>
          <a:blip r:embed="rId3">
            <a:alphaModFix/>
          </a:blip>
          <a:stretch>
            <a:fillRect/>
          </a:stretch>
        </p:blipFill>
        <p:spPr>
          <a:xfrm>
            <a:off x="5073825" y="1163375"/>
            <a:ext cx="3393575" cy="1121450"/>
          </a:xfrm>
          <a:prstGeom prst="rect">
            <a:avLst/>
          </a:prstGeom>
          <a:noFill/>
          <a:ln>
            <a:noFill/>
          </a:ln>
        </p:spPr>
      </p:pic>
      <p:sp>
        <p:nvSpPr>
          <p:cNvPr id="219" name="Google Shape;219;p43"/>
          <p:cNvSpPr/>
          <p:nvPr/>
        </p:nvSpPr>
        <p:spPr>
          <a:xfrm>
            <a:off x="6405300" y="2364950"/>
            <a:ext cx="657300" cy="876300"/>
          </a:xfrm>
          <a:prstGeom prst="downArrow">
            <a:avLst>
              <a:gd fmla="val 50000" name="adj1"/>
              <a:gd fmla="val 50000" name="adj2"/>
            </a:avLst>
          </a:prstGeom>
          <a:solidFill>
            <a:srgbClr val="F2F2F2"/>
          </a:solidFill>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0" name="Google Shape;220;p43"/>
          <p:cNvSpPr txBox="1"/>
          <p:nvPr/>
        </p:nvSpPr>
        <p:spPr>
          <a:xfrm>
            <a:off x="6205550" y="3279125"/>
            <a:ext cx="4001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4800"/>
              <a:t>🎶</a:t>
            </a:r>
            <a:endParaRPr sz="4800"/>
          </a:p>
        </p:txBody>
      </p:sp>
      <p:sp>
        <p:nvSpPr>
          <p:cNvPr id="221" name="Google Shape;221;p43"/>
          <p:cNvSpPr txBox="1"/>
          <p:nvPr/>
        </p:nvSpPr>
        <p:spPr>
          <a:xfrm>
            <a:off x="6047675" y="4126325"/>
            <a:ext cx="54171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800">
                <a:solidFill>
                  <a:schemeClr val="dk1"/>
                </a:solidFill>
                <a:latin typeface="Limelight"/>
                <a:ea typeface="Limelight"/>
                <a:cs typeface="Limelight"/>
                <a:sym typeface="Limelight"/>
              </a:rPr>
              <a:t>Notes File</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txBox="1"/>
          <p:nvPr/>
        </p:nvSpPr>
        <p:spPr>
          <a:xfrm>
            <a:off x="530600" y="502750"/>
            <a:ext cx="54171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Model Architecture</a:t>
            </a:r>
            <a:endParaRPr sz="1100"/>
          </a:p>
        </p:txBody>
      </p:sp>
      <p:sp>
        <p:nvSpPr>
          <p:cNvPr id="227" name="Google Shape;227;p44"/>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The model’s built involves a taylored combination of added layers to effectively predict on the premise of midi data. The model has </a:t>
            </a:r>
            <a:r>
              <a:rPr b="1" lang="ko"/>
              <a:t>stack layered LSTMs</a:t>
            </a:r>
            <a:r>
              <a:rPr lang="ko"/>
              <a:t>, </a:t>
            </a:r>
            <a:r>
              <a:rPr b="1" lang="ko"/>
              <a:t>Dropout layers</a:t>
            </a:r>
            <a:r>
              <a:rPr lang="ko"/>
              <a:t> to prevent from overfitting, and the </a:t>
            </a:r>
            <a:r>
              <a:rPr b="1" lang="ko"/>
              <a:t>Dense layers</a:t>
            </a:r>
            <a:r>
              <a:rPr lang="ko"/>
              <a:t> to connect every neuron among all layers and change the vector’s dimensions. </a:t>
            </a:r>
            <a:endParaRPr/>
          </a:p>
        </p:txBody>
      </p:sp>
      <p:sp>
        <p:nvSpPr>
          <p:cNvPr id="228" name="Google Shape;228;p44"/>
          <p:cNvSpPr/>
          <p:nvPr/>
        </p:nvSpPr>
        <p:spPr>
          <a:xfrm>
            <a:off x="530600" y="2864375"/>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There is an </a:t>
            </a:r>
            <a:r>
              <a:rPr b="1" lang="ko"/>
              <a:t>Activation layer</a:t>
            </a:r>
            <a:r>
              <a:rPr lang="ko"/>
              <a:t> with the </a:t>
            </a:r>
            <a:r>
              <a:rPr b="1" lang="ko"/>
              <a:t>softmax function</a:t>
            </a:r>
            <a:r>
              <a:rPr lang="ko"/>
              <a:t> to normalize the output and convert it into a probability range from 0 to 1. Then the LSTM is </a:t>
            </a:r>
            <a:r>
              <a:rPr lang="ko"/>
              <a:t>compiled</a:t>
            </a:r>
            <a:r>
              <a:rPr lang="ko"/>
              <a:t> with the </a:t>
            </a:r>
            <a:r>
              <a:rPr b="1" lang="ko"/>
              <a:t>categorical_crossentropy loss function </a:t>
            </a:r>
            <a:r>
              <a:rPr lang="ko"/>
              <a:t>and </a:t>
            </a:r>
            <a:r>
              <a:rPr b="1" lang="ko"/>
              <a:t>RMSprop optimizer</a:t>
            </a:r>
            <a:r>
              <a:rPr lang="ko"/>
              <a:t>. </a:t>
            </a:r>
            <a:endParaRPr/>
          </a:p>
        </p:txBody>
      </p:sp>
      <p:pic>
        <p:nvPicPr>
          <p:cNvPr id="229" name="Google Shape;229;p44"/>
          <p:cNvPicPr preferRelativeResize="0"/>
          <p:nvPr/>
        </p:nvPicPr>
        <p:blipFill>
          <a:blip r:embed="rId3">
            <a:alphaModFix/>
          </a:blip>
          <a:stretch>
            <a:fillRect/>
          </a:stretch>
        </p:blipFill>
        <p:spPr>
          <a:xfrm>
            <a:off x="4927150" y="1016000"/>
            <a:ext cx="3590925" cy="35233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5"/>
          <p:cNvSpPr txBox="1"/>
          <p:nvPr/>
        </p:nvSpPr>
        <p:spPr>
          <a:xfrm>
            <a:off x="530600" y="502750"/>
            <a:ext cx="54171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Model Outcome</a:t>
            </a:r>
            <a:endParaRPr sz="1100"/>
          </a:p>
        </p:txBody>
      </p:sp>
      <p:sp>
        <p:nvSpPr>
          <p:cNvPr id="235" name="Google Shape;235;p45"/>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u="sng"/>
              <a:t>1 epoch M</a:t>
            </a:r>
            <a:r>
              <a:rPr lang="ko" u="sng"/>
              <a:t>odel Parameters:</a:t>
            </a:r>
            <a:endParaRPr u="sng"/>
          </a:p>
          <a:p>
            <a:pPr indent="-304800" lvl="0" marL="457200" rtl="0" algn="l">
              <a:spcBef>
                <a:spcPts val="0"/>
              </a:spcBef>
              <a:spcAft>
                <a:spcPts val="0"/>
              </a:spcAft>
              <a:buSzPts val="1200"/>
              <a:buChar char="●"/>
            </a:pPr>
            <a:r>
              <a:rPr lang="ko" sz="1200"/>
              <a:t>Training Notes Sequence = 30</a:t>
            </a:r>
            <a:endParaRPr sz="1200"/>
          </a:p>
          <a:p>
            <a:pPr indent="-304800" lvl="0" marL="457200" rtl="0" algn="l">
              <a:spcBef>
                <a:spcPts val="0"/>
              </a:spcBef>
              <a:spcAft>
                <a:spcPts val="0"/>
              </a:spcAft>
              <a:buSzPts val="1200"/>
              <a:buChar char="●"/>
            </a:pPr>
            <a:r>
              <a:rPr lang="ko" sz="1200"/>
              <a:t>Batch Size = 32</a:t>
            </a:r>
            <a:endParaRPr sz="1200"/>
          </a:p>
          <a:p>
            <a:pPr indent="-304800" lvl="0" marL="457200" rtl="0" algn="l">
              <a:spcBef>
                <a:spcPts val="0"/>
              </a:spcBef>
              <a:spcAft>
                <a:spcPts val="0"/>
              </a:spcAft>
              <a:buSzPts val="1200"/>
              <a:buChar char="●"/>
            </a:pPr>
            <a:r>
              <a:rPr lang="ko" sz="1200"/>
              <a:t>Epochs =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ko" u="sng"/>
              <a:t>Final Details:</a:t>
            </a:r>
            <a:endParaRPr u="sng"/>
          </a:p>
          <a:p>
            <a:pPr indent="-304800" lvl="0" marL="457200" rtl="0" algn="l">
              <a:spcBef>
                <a:spcPts val="0"/>
              </a:spcBef>
              <a:spcAft>
                <a:spcPts val="0"/>
              </a:spcAft>
              <a:buSzPts val="1200"/>
              <a:buChar char="●"/>
            </a:pPr>
            <a:r>
              <a:rPr lang="ko" sz="1200"/>
              <a:t>Training Time = 1 hour 16 minutes</a:t>
            </a:r>
            <a:endParaRPr sz="1200"/>
          </a:p>
          <a:p>
            <a:pPr indent="-304800" lvl="0" marL="457200" rtl="0" algn="l">
              <a:spcBef>
                <a:spcPts val="0"/>
              </a:spcBef>
              <a:spcAft>
                <a:spcPts val="0"/>
              </a:spcAft>
              <a:buSzPts val="1200"/>
              <a:buChar char="●"/>
            </a:pPr>
            <a:r>
              <a:rPr lang="ko" sz="1200"/>
              <a:t>Loss = 4.2371</a:t>
            </a:r>
            <a:endParaRPr sz="1200"/>
          </a:p>
        </p:txBody>
      </p:sp>
      <p:sp>
        <p:nvSpPr>
          <p:cNvPr id="236" name="Google Shape;236;p45"/>
          <p:cNvSpPr/>
          <p:nvPr/>
        </p:nvSpPr>
        <p:spPr>
          <a:xfrm>
            <a:off x="4758950" y="1396775"/>
            <a:ext cx="2588700" cy="874500"/>
          </a:xfrm>
          <a:prstGeom prst="rightArrow">
            <a:avLst>
              <a:gd fmla="val 50000" name="adj1"/>
              <a:gd fmla="val 37553" name="adj2"/>
            </a:avLst>
          </a:prstGeom>
          <a:solidFill>
            <a:srgbClr val="F2F2F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 sz="800" u="sng"/>
              <a:t>File Path:</a:t>
            </a:r>
            <a:endParaRPr sz="800" u="sng"/>
          </a:p>
          <a:p>
            <a:pPr indent="0" lvl="0" marL="0" marR="0" rtl="0" algn="l">
              <a:lnSpc>
                <a:spcPct val="100000"/>
              </a:lnSpc>
              <a:spcBef>
                <a:spcPts val="0"/>
              </a:spcBef>
              <a:spcAft>
                <a:spcPts val="0"/>
              </a:spcAft>
              <a:buNone/>
            </a:pPr>
            <a:r>
              <a:rPr lang="ko" sz="800"/>
              <a:t>LSTM-music-gen/</a:t>
            </a:r>
            <a:r>
              <a:rPr lang="ko" sz="800"/>
              <a:t>model/generate_midi_1ep.mid</a:t>
            </a:r>
            <a:endParaRPr sz="800"/>
          </a:p>
        </p:txBody>
      </p:sp>
      <p:pic>
        <p:nvPicPr>
          <p:cNvPr id="237" name="Google Shape;237;p45"/>
          <p:cNvPicPr preferRelativeResize="0"/>
          <p:nvPr/>
        </p:nvPicPr>
        <p:blipFill>
          <a:blip r:embed="rId3">
            <a:alphaModFix/>
          </a:blip>
          <a:stretch>
            <a:fillRect/>
          </a:stretch>
        </p:blipFill>
        <p:spPr>
          <a:xfrm>
            <a:off x="7321850" y="1134275"/>
            <a:ext cx="1326950" cy="1326950"/>
          </a:xfrm>
          <a:prstGeom prst="rect">
            <a:avLst/>
          </a:prstGeom>
          <a:noFill/>
          <a:ln>
            <a:noFill/>
          </a:ln>
        </p:spPr>
      </p:pic>
      <p:sp>
        <p:nvSpPr>
          <p:cNvPr id="238" name="Google Shape;238;p45"/>
          <p:cNvSpPr/>
          <p:nvPr/>
        </p:nvSpPr>
        <p:spPr>
          <a:xfrm>
            <a:off x="4733150" y="3227400"/>
            <a:ext cx="2588700" cy="874500"/>
          </a:xfrm>
          <a:prstGeom prst="rightArrow">
            <a:avLst>
              <a:gd fmla="val 50000" name="adj1"/>
              <a:gd fmla="val 37553" name="adj2"/>
            </a:avLst>
          </a:prstGeom>
          <a:solidFill>
            <a:srgbClr val="F2F2F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ko" sz="800" u="sng"/>
              <a:t>File Path:</a:t>
            </a:r>
            <a:endParaRPr sz="800" u="sng"/>
          </a:p>
          <a:p>
            <a:pPr indent="0" lvl="0" marL="0" marR="0" rtl="0" algn="l">
              <a:lnSpc>
                <a:spcPct val="100000"/>
              </a:lnSpc>
              <a:spcBef>
                <a:spcPts val="0"/>
              </a:spcBef>
              <a:spcAft>
                <a:spcPts val="0"/>
              </a:spcAft>
              <a:buNone/>
            </a:pPr>
            <a:r>
              <a:rPr lang="ko" sz="800"/>
              <a:t>LSTM-music-gen/model/generate_midi_20ep.mid</a:t>
            </a:r>
            <a:endParaRPr sz="800"/>
          </a:p>
        </p:txBody>
      </p:sp>
      <p:pic>
        <p:nvPicPr>
          <p:cNvPr id="239" name="Google Shape;239;p45"/>
          <p:cNvPicPr preferRelativeResize="0"/>
          <p:nvPr/>
        </p:nvPicPr>
        <p:blipFill>
          <a:blip r:embed="rId3">
            <a:alphaModFix/>
          </a:blip>
          <a:stretch>
            <a:fillRect/>
          </a:stretch>
        </p:blipFill>
        <p:spPr>
          <a:xfrm>
            <a:off x="7271450" y="3001175"/>
            <a:ext cx="1326950" cy="1326950"/>
          </a:xfrm>
          <a:prstGeom prst="rect">
            <a:avLst/>
          </a:prstGeom>
          <a:noFill/>
          <a:ln>
            <a:noFill/>
          </a:ln>
        </p:spPr>
      </p:pic>
      <p:sp>
        <p:nvSpPr>
          <p:cNvPr id="240" name="Google Shape;240;p45"/>
          <p:cNvSpPr txBox="1"/>
          <p:nvPr/>
        </p:nvSpPr>
        <p:spPr>
          <a:xfrm>
            <a:off x="7118025" y="4241700"/>
            <a:ext cx="17346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Font typeface="Arial"/>
              <a:buNone/>
            </a:pPr>
            <a:r>
              <a:rPr b="1" lang="ko" sz="1000">
                <a:solidFill>
                  <a:schemeClr val="dk1"/>
                </a:solidFill>
              </a:rPr>
              <a:t>generate_midi_20ep.mid</a:t>
            </a:r>
            <a:endParaRPr b="1" sz="1000"/>
          </a:p>
        </p:txBody>
      </p:sp>
      <p:sp>
        <p:nvSpPr>
          <p:cNvPr id="241" name="Google Shape;241;p45"/>
          <p:cNvSpPr txBox="1"/>
          <p:nvPr/>
        </p:nvSpPr>
        <p:spPr>
          <a:xfrm>
            <a:off x="7176000" y="2377525"/>
            <a:ext cx="1734600" cy="2232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None/>
            </a:pPr>
            <a:r>
              <a:rPr b="1" lang="ko" sz="1000">
                <a:solidFill>
                  <a:schemeClr val="dk1"/>
                </a:solidFill>
              </a:rPr>
              <a:t>generate_midi_1ep.mid</a:t>
            </a:r>
            <a:endParaRPr b="1" sz="1000"/>
          </a:p>
        </p:txBody>
      </p:sp>
      <p:sp>
        <p:nvSpPr>
          <p:cNvPr id="242" name="Google Shape;242;p45"/>
          <p:cNvSpPr/>
          <p:nvPr/>
        </p:nvSpPr>
        <p:spPr>
          <a:xfrm>
            <a:off x="530600" y="279185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u="sng"/>
              <a:t>20 epoch </a:t>
            </a:r>
            <a:r>
              <a:rPr lang="ko" u="sng"/>
              <a:t>Model Parameters:</a:t>
            </a:r>
            <a:endParaRPr u="sng"/>
          </a:p>
          <a:p>
            <a:pPr indent="-304800" lvl="0" marL="457200" rtl="0" algn="l">
              <a:spcBef>
                <a:spcPts val="0"/>
              </a:spcBef>
              <a:spcAft>
                <a:spcPts val="0"/>
              </a:spcAft>
              <a:buSzPts val="1200"/>
              <a:buChar char="●"/>
            </a:pPr>
            <a:r>
              <a:rPr lang="ko" sz="1200"/>
              <a:t>Training Notes Sequence = 30</a:t>
            </a:r>
            <a:endParaRPr sz="1200"/>
          </a:p>
          <a:p>
            <a:pPr indent="-304800" lvl="0" marL="457200" rtl="0" algn="l">
              <a:spcBef>
                <a:spcPts val="0"/>
              </a:spcBef>
              <a:spcAft>
                <a:spcPts val="0"/>
              </a:spcAft>
              <a:buSzPts val="1200"/>
              <a:buChar char="●"/>
            </a:pPr>
            <a:r>
              <a:rPr lang="ko" sz="1200"/>
              <a:t>Batch Size = 32</a:t>
            </a:r>
            <a:endParaRPr sz="1200"/>
          </a:p>
          <a:p>
            <a:pPr indent="-304800" lvl="0" marL="457200" rtl="0" algn="l">
              <a:spcBef>
                <a:spcPts val="0"/>
              </a:spcBef>
              <a:spcAft>
                <a:spcPts val="0"/>
              </a:spcAft>
              <a:buSzPts val="1200"/>
              <a:buChar char="●"/>
            </a:pPr>
            <a:r>
              <a:rPr lang="ko" sz="1200"/>
              <a:t>Epochs = 20</a:t>
            </a:r>
            <a:endParaRPr sz="1200"/>
          </a:p>
          <a:p>
            <a:pPr indent="0" lvl="0" marL="0" rtl="0" algn="l">
              <a:spcBef>
                <a:spcPts val="0"/>
              </a:spcBef>
              <a:spcAft>
                <a:spcPts val="0"/>
              </a:spcAft>
              <a:buNone/>
            </a:pPr>
            <a:r>
              <a:t/>
            </a:r>
            <a:endParaRPr sz="1200"/>
          </a:p>
          <a:p>
            <a:pPr indent="0" lvl="0" marL="0" rtl="0" algn="l">
              <a:spcBef>
                <a:spcPts val="0"/>
              </a:spcBef>
              <a:spcAft>
                <a:spcPts val="0"/>
              </a:spcAft>
              <a:buClr>
                <a:schemeClr val="dk1"/>
              </a:buClr>
              <a:buSzPts val="1100"/>
              <a:buFont typeface="Arial"/>
              <a:buNone/>
            </a:pPr>
            <a:r>
              <a:rPr lang="ko" u="sng">
                <a:solidFill>
                  <a:schemeClr val="dk1"/>
                </a:solidFill>
              </a:rPr>
              <a:t>Final Details:</a:t>
            </a:r>
            <a:endParaRPr sz="1200"/>
          </a:p>
          <a:p>
            <a:pPr indent="-304800" lvl="0" marL="457200" rtl="0" algn="l">
              <a:spcBef>
                <a:spcPts val="0"/>
              </a:spcBef>
              <a:spcAft>
                <a:spcPts val="0"/>
              </a:spcAft>
              <a:buSzPts val="1200"/>
              <a:buChar char="●"/>
            </a:pPr>
            <a:r>
              <a:rPr lang="ko" sz="1200"/>
              <a:t>Training Time =  26 hours </a:t>
            </a:r>
            <a:endParaRPr sz="1200"/>
          </a:p>
          <a:p>
            <a:pPr indent="-304800" lvl="0" marL="457200" rtl="0" algn="l">
              <a:spcBef>
                <a:spcPts val="0"/>
              </a:spcBef>
              <a:spcAft>
                <a:spcPts val="0"/>
              </a:spcAft>
              <a:buSzPts val="1200"/>
              <a:buChar char="●"/>
            </a:pPr>
            <a:r>
              <a:rPr lang="ko" sz="1200"/>
              <a:t>Loss = .63</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